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8464536743189591"/>
          <c:y val="0.16748030926584381"/>
          <c:w val="0.45096605550394281"/>
          <c:h val="0.6866688597105193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зменшується ризик залишитися після розлучення без коштів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закріплюється право на особисте майно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контракт завжди є організуючим і стримувальним фактором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</c:ser>
        <c:axId val="106023936"/>
        <c:axId val="106323328"/>
      </c:barChart>
      <c:catAx>
        <c:axId val="106023936"/>
        <c:scaling>
          <c:orientation val="minMax"/>
        </c:scaling>
        <c:axPos val="b"/>
        <c:numFmt formatCode="General" sourceLinked="1"/>
        <c:tickLblPos val="nextTo"/>
        <c:crossAx val="106323328"/>
        <c:crosses val="autoZero"/>
        <c:auto val="1"/>
        <c:lblAlgn val="ctr"/>
        <c:lblOffset val="100"/>
      </c:catAx>
      <c:valAx>
        <c:axId val="106323328"/>
        <c:scaling>
          <c:orientation val="minMax"/>
        </c:scaling>
        <c:axPos val="l"/>
        <c:majorGridlines/>
        <c:numFmt formatCode="General" sourceLinked="1"/>
        <c:tickLblPos val="nextTo"/>
        <c:crossAx val="106023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42733212863113"/>
          <c:y val="0.20413194347235078"/>
          <c:w val="0.33821281921671686"/>
          <c:h val="0.5917358908624065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FF58E-1CE7-458A-BF30-2B04D219460D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0022A-BA40-45E2-84B9-E76CBB624D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122F87-2C50-4082-9D24-CB8EC320A2BC}" type="datetime1">
              <a:rPr lang="ru-RU" smtClean="0"/>
              <a:t>15.12.2014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13674-695B-4E1F-9F6D-A8783E4421A7}" type="datetime1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416B1-A741-401E-A2B5-9DAA9B95F0A7}" type="datetime1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EAFA75-89C0-4278-BD6F-48B23D57DB88}" type="datetime1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9DF5F-81BF-4EDD-9201-1166B785AE3E}" type="datetime1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E79C7-B3AF-41AD-BBF7-D897DD663087}" type="datetime1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13230-D77A-4B24-BF23-4654A8747B0E}" type="datetime1">
              <a:rPr lang="ru-RU" smtClean="0"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5BD73-CAD2-448D-A371-0B50C1CD66EF}" type="datetime1">
              <a:rPr lang="ru-RU" smtClean="0"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A28FD7-EDBB-444E-89F7-3739E585C62C}" type="datetime1">
              <a:rPr lang="ru-RU" smtClean="0"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FEA2CD-29AA-4B6F-B6F0-A3AE421120B3}" type="datetime1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E2E42F-28D9-4F0D-BB7C-794962147B3F}" type="datetime1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A6AB76-C6B8-484C-9207-D4AF992C6ACB}" type="datetime1">
              <a:rPr lang="ru-RU" smtClean="0"/>
              <a:t>15.12.2014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Обаряник М.Д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473614-DA8E-4089-90A2-355980868A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142984"/>
            <a:ext cx="531490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Проект </a:t>
            </a:r>
          </a:p>
          <a:p>
            <a:pPr algn="ctr"/>
            <a:r>
              <a:rPr lang="uk-UA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“Я + Я”</a:t>
            </a:r>
            <a:endParaRPr lang="ru-RU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 Black" pitchFamily="34" charset="0"/>
            </a:endParaRPr>
          </a:p>
        </p:txBody>
      </p:sp>
      <p:pic>
        <p:nvPicPr>
          <p:cNvPr id="3" name="Рисунок 2" descr="101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57166"/>
            <a:ext cx="3214678" cy="24750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16" y="4286256"/>
            <a:ext cx="21098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Виконала </a:t>
            </a:r>
          </a:p>
          <a:p>
            <a:r>
              <a:rPr lang="uk-UA" b="1" dirty="0" smtClean="0">
                <a:solidFill>
                  <a:srgbClr val="002060"/>
                </a:solidFill>
              </a:rPr>
              <a:t>учениця 9 класу </a:t>
            </a:r>
          </a:p>
          <a:p>
            <a:r>
              <a:rPr lang="uk-UA" b="1" dirty="0" smtClean="0">
                <a:solidFill>
                  <a:srgbClr val="002060"/>
                </a:solidFill>
              </a:rPr>
              <a:t>Заставна Софія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4546" y="1142984"/>
            <a:ext cx="6572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/>
              <a:t>Що краще : </a:t>
            </a:r>
          </a:p>
          <a:p>
            <a:pPr algn="ctr"/>
            <a:r>
              <a:rPr lang="uk-UA" sz="4800" b="1" dirty="0" smtClean="0"/>
              <a:t>узаконювати шлюб чи жити </a:t>
            </a:r>
          </a:p>
          <a:p>
            <a:pPr algn="ctr"/>
            <a:r>
              <a:rPr lang="uk-UA" sz="4800" b="1" dirty="0" smtClean="0"/>
              <a:t>у цивільному шлюбі?</a:t>
            </a:r>
            <a:endParaRPr lang="ru-RU" sz="4800" b="1" dirty="0"/>
          </a:p>
        </p:txBody>
      </p:sp>
      <p:pic>
        <p:nvPicPr>
          <p:cNvPr id="3" name="Рисунок 2" descr="237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39" t="52083" r="51254" b="5208"/>
          <a:stretch>
            <a:fillRect/>
          </a:stretch>
        </p:blipFill>
        <p:spPr bwMode="auto">
          <a:xfrm>
            <a:off x="214282" y="214290"/>
            <a:ext cx="2357437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714884"/>
            <a:ext cx="1571636" cy="1133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500042"/>
            <a:ext cx="73580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Відповідь ми знаходили у: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uk-UA" sz="2800" b="1" dirty="0" smtClean="0"/>
              <a:t>Сімейному кодексі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uk-UA" sz="2800" b="1" dirty="0" smtClean="0"/>
              <a:t>Конституції України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uk-UA" sz="2800" b="1" dirty="0" smtClean="0"/>
              <a:t>Загальній декларації прав людини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uk-UA" sz="2800" b="1" dirty="0" smtClean="0"/>
              <a:t>Законі України “ Про сприяння соціальному становленню та розвитку молоді України ”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uk-UA" sz="2800" b="1" dirty="0" smtClean="0"/>
              <a:t>Соціальному опитуванні батьків</a:t>
            </a:r>
            <a:endParaRPr lang="ru-RU" sz="2800" b="1" dirty="0"/>
          </a:p>
        </p:txBody>
      </p:sp>
      <p:pic>
        <p:nvPicPr>
          <p:cNvPr id="3" name="Рисунок 2" descr="237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rcRect l="48746" t="48958"/>
          <a:stretch>
            <a:fillRect/>
          </a:stretch>
        </p:blipFill>
        <p:spPr bwMode="auto">
          <a:xfrm>
            <a:off x="214282" y="500042"/>
            <a:ext cx="235742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5000636"/>
            <a:ext cx="16256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7115196" cy="4525963"/>
          </a:xfrm>
        </p:spPr>
        <p:txBody>
          <a:bodyPr/>
          <a:lstStyle/>
          <a:p>
            <a:r>
              <a:rPr lang="uk-UA" dirty="0" smtClean="0"/>
              <a:t>забезпечення рівних прав та обов'язків подружжя</a:t>
            </a:r>
          </a:p>
          <a:p>
            <a:r>
              <a:rPr lang="uk-UA" dirty="0" smtClean="0"/>
              <a:t>можливість укласти шлюбний контракт</a:t>
            </a:r>
          </a:p>
          <a:p>
            <a:r>
              <a:rPr lang="uk-UA" dirty="0" smtClean="0"/>
              <a:t>майно нажите у подружжі є спільною власністю чоловіка і дружини</a:t>
            </a:r>
          </a:p>
          <a:p>
            <a:r>
              <a:rPr lang="uk-UA" dirty="0" smtClean="0"/>
              <a:t>взаємна турбота членів сім'ї один про одного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65436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Переваги узаконеного шлюбу:</a:t>
            </a:r>
            <a:endParaRPr lang="ru-RU" b="1" dirty="0"/>
          </a:p>
        </p:txBody>
      </p:sp>
      <p:pic>
        <p:nvPicPr>
          <p:cNvPr id="4" name="Рисунок 3" descr="1252290250_kazkovi-21"/>
          <p:cNvPicPr/>
          <p:nvPr/>
        </p:nvPicPr>
        <p:blipFill>
          <a:blip r:embed="rId2">
            <a:clrChange>
              <a:clrFrom>
                <a:srgbClr val="FDFAF3"/>
              </a:clrFrom>
              <a:clrTo>
                <a:srgbClr val="FDFAF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785794"/>
            <a:ext cx="200026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5286388"/>
            <a:ext cx="11049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481328"/>
            <a:ext cx="6686568" cy="4525963"/>
          </a:xfrm>
        </p:spPr>
        <p:txBody>
          <a:bodyPr/>
          <a:lstStyle/>
          <a:p>
            <a:r>
              <a:rPr lang="uk-UA" dirty="0" smtClean="0"/>
              <a:t>відсутність прав і обов'язків подружжя</a:t>
            </a:r>
          </a:p>
          <a:p>
            <a:r>
              <a:rPr lang="uk-UA" dirty="0" smtClean="0"/>
              <a:t>нерівноправні відносини</a:t>
            </a:r>
          </a:p>
          <a:p>
            <a:r>
              <a:rPr lang="uk-UA" dirty="0" smtClean="0"/>
              <a:t>відсутність спільного майна</a:t>
            </a:r>
          </a:p>
          <a:p>
            <a:r>
              <a:rPr lang="uk-UA" dirty="0" smtClean="0"/>
              <a:t>уразі смерті одного з членів подружжя майно не успадковується іншим з подружжя.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Недоліки цивільного шлюбу:</a:t>
            </a:r>
            <a:endParaRPr lang="ru-RU" b="1" dirty="0"/>
          </a:p>
        </p:txBody>
      </p:sp>
      <p:pic>
        <p:nvPicPr>
          <p:cNvPr id="4" name="Рисунок 3" descr="school10-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428868"/>
            <a:ext cx="18716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357826"/>
            <a:ext cx="135732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81329"/>
            <a:ext cx="8001056" cy="10189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b="1" dirty="0" smtClean="0"/>
              <a:t>Для чого потрібно укладати шлюбний контракт:</a:t>
            </a:r>
            <a:endParaRPr lang="ru-RU" sz="2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1143000"/>
          </a:xfrm>
        </p:spPr>
        <p:txBody>
          <a:bodyPr/>
          <a:lstStyle/>
          <a:p>
            <a:pPr algn="ctr"/>
            <a:r>
              <a:rPr lang="uk-UA" b="1" dirty="0" smtClean="0"/>
              <a:t>Соціологічне опитування</a:t>
            </a:r>
            <a:endParaRPr lang="ru-RU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2071678"/>
          <a:ext cx="7762908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00042"/>
            <a:ext cx="881060" cy="74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81328"/>
            <a:ext cx="7615262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</a:t>
            </a:r>
            <a:r>
              <a:rPr lang="uk-UA" sz="4400" b="1" dirty="0" smtClean="0"/>
              <a:t>Узаконений шлюб – </a:t>
            </a:r>
            <a:endParaRPr lang="uk-UA" b="1" dirty="0" smtClean="0"/>
          </a:p>
          <a:p>
            <a:r>
              <a:rPr lang="uk-UA" sz="4400" dirty="0" smtClean="0">
                <a:latin typeface="Monotype Corsiva" pitchFamily="66" charset="0"/>
              </a:rPr>
              <a:t>це забезпечення стабільності відносин між жінкою та чоловіком;</a:t>
            </a:r>
          </a:p>
          <a:p>
            <a:r>
              <a:rPr lang="uk-UA" sz="4400" dirty="0" smtClean="0">
                <a:latin typeface="Monotype Corsiva" pitchFamily="66" charset="0"/>
              </a:rPr>
              <a:t>охорони прав та інтересів подружжя, їхніх дітей.</a:t>
            </a:r>
            <a:endParaRPr lang="ru-RU" sz="4400" dirty="0"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latin typeface="Monotype Corsiva" pitchFamily="66" charset="0"/>
              </a:rPr>
              <a:t>            Висновок </a:t>
            </a:r>
            <a:endParaRPr lang="ru-RU" sz="6600" b="1" dirty="0">
              <a:latin typeface="Monotype Corsiva" pitchFamily="66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3929066"/>
            <a:ext cx="2374900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164307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1285860"/>
            <a:ext cx="678115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Бажаю щастя </a:t>
            </a:r>
          </a:p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вашим майбутнім </a:t>
            </a:r>
          </a:p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родинам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857232"/>
            <a:ext cx="107157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 b="12500"/>
          <a:stretch>
            <a:fillRect/>
          </a:stretch>
        </p:blipFill>
        <p:spPr bwMode="auto">
          <a:xfrm>
            <a:off x="3714744" y="5214950"/>
            <a:ext cx="47625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500438"/>
            <a:ext cx="214314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147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Переваги узаконеного шлюбу:</vt:lpstr>
      <vt:lpstr>Недоліки цивільного шлюбу:</vt:lpstr>
      <vt:lpstr>Соціологічне опитування</vt:lpstr>
      <vt:lpstr>            Висновок 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UserXP</cp:lastModifiedBy>
  <cp:revision>1</cp:revision>
  <dcterms:created xsi:type="dcterms:W3CDTF">2014-12-15T10:19:13Z</dcterms:created>
  <dcterms:modified xsi:type="dcterms:W3CDTF">2014-12-15T10:21:42Z</dcterms:modified>
</cp:coreProperties>
</file>